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5" r:id="rId2"/>
  </p:sldMasterIdLst>
  <p:notesMasterIdLst>
    <p:notesMasterId r:id="rId112"/>
  </p:notesMasterIdLst>
  <p:sldIdLst>
    <p:sldId id="1381" r:id="rId3"/>
    <p:sldId id="1382" r:id="rId4"/>
    <p:sldId id="264" r:id="rId5"/>
    <p:sldId id="1383" r:id="rId6"/>
    <p:sldId id="1384" r:id="rId7"/>
    <p:sldId id="1385" r:id="rId8"/>
    <p:sldId id="609" r:id="rId9"/>
    <p:sldId id="610" r:id="rId10"/>
    <p:sldId id="611" r:id="rId11"/>
    <p:sldId id="612" r:id="rId12"/>
    <p:sldId id="613" r:id="rId13"/>
    <p:sldId id="614" r:id="rId14"/>
    <p:sldId id="1386" r:id="rId15"/>
    <p:sldId id="969" r:id="rId16"/>
    <p:sldId id="618" r:id="rId17"/>
    <p:sldId id="619" r:id="rId18"/>
    <p:sldId id="620" r:id="rId19"/>
    <p:sldId id="621" r:id="rId20"/>
    <p:sldId id="617" r:id="rId21"/>
    <p:sldId id="839" r:id="rId22"/>
    <p:sldId id="840" r:id="rId23"/>
    <p:sldId id="1387" r:id="rId24"/>
    <p:sldId id="1390" r:id="rId25"/>
    <p:sldId id="1391" r:id="rId26"/>
    <p:sldId id="1388" r:id="rId27"/>
    <p:sldId id="1389" r:id="rId28"/>
    <p:sldId id="1392" r:id="rId29"/>
    <p:sldId id="1393" r:id="rId30"/>
    <p:sldId id="1394" r:id="rId31"/>
    <p:sldId id="1395" r:id="rId32"/>
    <p:sldId id="1400" r:id="rId33"/>
    <p:sldId id="1401" r:id="rId34"/>
    <p:sldId id="1396" r:id="rId35"/>
    <p:sldId id="1397" r:id="rId36"/>
    <p:sldId id="1398" r:id="rId37"/>
    <p:sldId id="1403" r:id="rId38"/>
    <p:sldId id="1404" r:id="rId39"/>
    <p:sldId id="1405" r:id="rId40"/>
    <p:sldId id="1406" r:id="rId41"/>
    <p:sldId id="1407" r:id="rId42"/>
    <p:sldId id="1408" r:id="rId43"/>
    <p:sldId id="1414" r:id="rId44"/>
    <p:sldId id="1415" r:id="rId45"/>
    <p:sldId id="1416" r:id="rId46"/>
    <p:sldId id="1402" r:id="rId47"/>
    <p:sldId id="1399" r:id="rId48"/>
    <p:sldId id="1417" r:id="rId49"/>
    <p:sldId id="1419" r:id="rId50"/>
    <p:sldId id="1418" r:id="rId51"/>
    <p:sldId id="1420" r:id="rId52"/>
    <p:sldId id="1428" r:id="rId53"/>
    <p:sldId id="1497" r:id="rId54"/>
    <p:sldId id="1493" r:id="rId55"/>
    <p:sldId id="1494" r:id="rId56"/>
    <p:sldId id="1495" r:id="rId57"/>
    <p:sldId id="1498" r:id="rId58"/>
    <p:sldId id="1499" r:id="rId59"/>
    <p:sldId id="1507" r:id="rId60"/>
    <p:sldId id="1505" r:id="rId61"/>
    <p:sldId id="1471" r:id="rId62"/>
    <p:sldId id="1510" r:id="rId63"/>
    <p:sldId id="1509" r:id="rId64"/>
    <p:sldId id="1504" r:id="rId65"/>
    <p:sldId id="1503" r:id="rId66"/>
    <p:sldId id="1502" r:id="rId67"/>
    <p:sldId id="1508" r:id="rId68"/>
    <p:sldId id="1461" r:id="rId69"/>
    <p:sldId id="1462" r:id="rId70"/>
    <p:sldId id="1511" r:id="rId71"/>
    <p:sldId id="1463" r:id="rId72"/>
    <p:sldId id="1512" r:id="rId73"/>
    <p:sldId id="1470" r:id="rId74"/>
    <p:sldId id="1459" r:id="rId75"/>
    <p:sldId id="1514" r:id="rId76"/>
    <p:sldId id="1513" r:id="rId77"/>
    <p:sldId id="1469" r:id="rId78"/>
    <p:sldId id="1472" r:id="rId79"/>
    <p:sldId id="1475" r:id="rId80"/>
    <p:sldId id="1477" r:id="rId81"/>
    <p:sldId id="1515" r:id="rId82"/>
    <p:sldId id="1520" r:id="rId83"/>
    <p:sldId id="1516" r:id="rId84"/>
    <p:sldId id="1517" r:id="rId85"/>
    <p:sldId id="1518" r:id="rId86"/>
    <p:sldId id="1519" r:id="rId87"/>
    <p:sldId id="1483" r:id="rId88"/>
    <p:sldId id="1484" r:id="rId89"/>
    <p:sldId id="1486" r:id="rId90"/>
    <p:sldId id="1525" r:id="rId91"/>
    <p:sldId id="1521" r:id="rId92"/>
    <p:sldId id="1526" r:id="rId93"/>
    <p:sldId id="1531" r:id="rId94"/>
    <p:sldId id="1528" r:id="rId95"/>
    <p:sldId id="1532" r:id="rId96"/>
    <p:sldId id="1473" r:id="rId97"/>
    <p:sldId id="1522" r:id="rId98"/>
    <p:sldId id="1524" r:id="rId99"/>
    <p:sldId id="1523" r:id="rId100"/>
    <p:sldId id="1527" r:id="rId101"/>
    <p:sldId id="1490" r:id="rId102"/>
    <p:sldId id="1474" r:id="rId103"/>
    <p:sldId id="1466" r:id="rId104"/>
    <p:sldId id="1491" r:id="rId105"/>
    <p:sldId id="1467" r:id="rId106"/>
    <p:sldId id="1468" r:id="rId107"/>
    <p:sldId id="1529" r:id="rId108"/>
    <p:sldId id="1492" r:id="rId109"/>
    <p:sldId id="1446" r:id="rId110"/>
    <p:sldId id="258" r:id="rId111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D093D"/>
    <a:srgbClr val="E5423B"/>
    <a:srgbClr val="A00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/>
    <p:restoredTop sz="96959"/>
  </p:normalViewPr>
  <p:slideViewPr>
    <p:cSldViewPr snapToGrid="0" snapToObjects="1">
      <p:cViewPr varScale="1">
        <p:scale>
          <a:sx n="147" d="100"/>
          <a:sy n="147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283036E-D4F9-5244-8122-A4EF06FC89B4}" type="datetimeFigureOut">
              <a:rPr lang="ko-Kore-KR" altLang="en-US"/>
              <a:t>5/15/23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6B0914-74DF-FE4A-B2FB-837CA8C3D004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3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87482F-3181-6C48-9A8E-77A442D9AF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4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5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6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5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24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3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3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71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7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81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E72498-0EA0-CB4C-A5A0-C4DBCC20B4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6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5/15/23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7880E06-3EB0-FE45-93A3-360EBFD247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9702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5/15/23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492AAA-78FD-4F4F-A767-774D3D70B5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1366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7ABD6-21C3-0C40-BCB1-55F3EB916A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rPr lang="ko-Kore-KR" altLang="en-US"/>
              <a:t>5/15/23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624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F6CAC05-7B1E-534B-A6D5-74C246CFBA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8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D56E2A9-324F-0845-8A5D-1CCEA4EC4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rPr lang="ko-Kore-KR" altLang="en-US"/>
              <a:t>5/15/23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F6CAC05-7B1E-534B-A6D5-74C246CFBA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8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2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1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9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7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4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DCCC-7D70-FE4C-BA08-14275FA7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1C508-35B2-5D42-883E-8D6B6755E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57C7F-F9AD-4249-8022-094BFCD6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694D-A988-B640-944D-2FEC84115882}" type="datetime1">
              <a:rPr lang="ko-Kore-KR" altLang="en-US"/>
              <a:t>5/15/23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7CB74-0319-7A4C-9B3C-AF3A9291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5EB5D-8809-7343-841F-F1E0A0277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2EBB-0127-BD4C-804D-C9F0B4585E9B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23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DCCC-7D70-FE4C-BA08-14275FA7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1C508-35B2-5D42-883E-8D6B6755E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57C7F-F9AD-4249-8022-094BFCD6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694D-A988-B640-944D-2FEC84115882}" type="datetime1">
              <a:rPr lang="ko-Kore-KR" altLang="en-US"/>
              <a:t>5/15/23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7CB74-0319-7A4C-9B3C-AF3A9291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5EB5D-8809-7343-841F-F1E0A0277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2EBB-0127-BD4C-804D-C9F0B4585E9B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38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s://www.facebook.com/wedatalab" TargetMode="External"/><Relationship Id="rId7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dh-rim@hanmail.ne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hrim/2022_WISE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895204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인공지능 융합학교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4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E21A5-9F90-456A-8BDE-2B148D46F7F5}"/>
              </a:ext>
            </a:extLst>
          </p:cNvPr>
          <p:cNvSpPr txBox="1"/>
          <p:nvPr/>
        </p:nvSpPr>
        <p:spPr>
          <a:xfrm>
            <a:off x="538857" y="2608204"/>
            <a:ext cx="4062972" cy="120032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endParaRPr kumimoji="1" lang="en-US" altLang="ko-KR" sz="2400" dirty="0">
              <a:solidFill>
                <a:srgbClr val="0D093D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r>
              <a:rPr kumimoji="1" lang="en-US" altLang="ko-KR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5</a:t>
            </a:r>
            <a:r>
              <a:rPr kumimoji="1" lang="ko-KR" altLang="en-US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장</a:t>
            </a:r>
            <a:r>
              <a:rPr kumimoji="1" lang="en-US" altLang="ko-KR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 </a:t>
            </a:r>
            <a:r>
              <a:rPr kumimoji="1" lang="ko-KR" altLang="en-US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딥러닝과 시계열 데이터</a:t>
            </a:r>
            <a:endParaRPr kumimoji="1" lang="en-US" altLang="ko-KR" sz="2400" b="1" dirty="0">
              <a:solidFill>
                <a:srgbClr val="0D093D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r>
              <a:rPr kumimoji="1" lang="en-US" altLang="ko-KR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6</a:t>
            </a:r>
            <a:r>
              <a:rPr kumimoji="1" lang="ko-KR" altLang="en-US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장</a:t>
            </a:r>
            <a:r>
              <a:rPr kumimoji="1" lang="en-US" altLang="ko-KR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2400" b="1" dirty="0">
                <a:solidFill>
                  <a:srgbClr val="0D093D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딥러닝과 자연어 데이터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9E775-72E4-3B0A-F1E4-2E2ECA06DB39}"/>
              </a:ext>
            </a:extLst>
          </p:cNvPr>
          <p:cNvSpPr txBox="1"/>
          <p:nvPr/>
        </p:nvSpPr>
        <p:spPr>
          <a:xfrm>
            <a:off x="538857" y="61134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>
                <a:solidFill>
                  <a:srgbClr val="EEEEEE"/>
                </a:solidFill>
              </a:rPr>
              <a:t>2</a:t>
            </a:r>
            <a:r>
              <a:rPr kumimoji="1" lang="en-US" altLang="ko-KR">
                <a:solidFill>
                  <a:srgbClr val="EEEEEE"/>
                </a:solidFill>
              </a:rPr>
              <a:t>023.05.15</a:t>
            </a:r>
            <a:endParaRPr kumimoji="1" lang="ko-US" altLang="en-US">
              <a:solidFill>
                <a:srgbClr val="EEEE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8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4575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Block, Decoder Block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EF10AB-8066-038B-90A3-23FB5BC9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1" y="15865"/>
            <a:ext cx="5597253" cy="6819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339919-9228-26BF-E738-233BA877E5C2}"/>
              </a:ext>
            </a:extLst>
          </p:cNvPr>
          <p:cNvSpPr/>
          <p:nvPr/>
        </p:nvSpPr>
        <p:spPr>
          <a:xfrm>
            <a:off x="2396376" y="4886408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BCFFE0-60F0-D0D8-307F-BF214EEC3933}"/>
              </a:ext>
            </a:extLst>
          </p:cNvPr>
          <p:cNvSpPr/>
          <p:nvPr/>
        </p:nvSpPr>
        <p:spPr>
          <a:xfrm>
            <a:off x="4467196" y="3780395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388D424-D49F-C0FD-8EEF-40887D9E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043" y="3425459"/>
            <a:ext cx="13399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b="1" dirty="0"/>
              <a:t>Multi-head</a:t>
            </a:r>
          </a:p>
          <a:p>
            <a:pPr algn="ctr"/>
            <a:r>
              <a:rPr lang="en-US" altLang="ko-KR" sz="1200" b="1" dirty="0"/>
              <a:t>attention</a:t>
            </a:r>
            <a:endParaRPr lang="ko-KR" altLang="en-US" sz="1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860D53-02CB-D533-FCC4-9893F7FA8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749" y="3904497"/>
            <a:ext cx="2569447" cy="11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05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BERT, GPT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7979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7234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14776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문장을 입력으로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source, target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구분을 위해서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position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표시를 위해서 특별한 데이터 구조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422CB86-BABA-7DB2-DAD3-947A3E4A2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420" y="193889"/>
            <a:ext cx="4441350" cy="62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567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417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103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DE5A9EB-4D28-4871-F1FD-6050D47DD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449" y="2374755"/>
            <a:ext cx="8829531" cy="33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35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268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사전학습된 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DCFA0E5-8C72-C1FE-CD49-907F8E58F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781" y="2643104"/>
            <a:ext cx="7720782" cy="28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75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87940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90EAE3-7F81-D4B5-FB86-57DB05A4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68" y="0"/>
            <a:ext cx="4629020" cy="65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14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2547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106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9CD0203-35F4-0C5E-C232-3C267867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994" y="330095"/>
            <a:ext cx="2221477" cy="6036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232F19-EFF6-A6E9-D132-19272FFDF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515" y="320248"/>
            <a:ext cx="3025834" cy="60369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2533CC-2709-AC86-92A5-FD598D041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210" y="457199"/>
            <a:ext cx="2289175" cy="57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04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64884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107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93316C1-4F35-A669-657C-1B43DB7B2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828" y="1670874"/>
            <a:ext cx="8633284" cy="39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5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108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5D95EE-16D3-9EAE-BD23-0E41F399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817" y="1564024"/>
            <a:ext cx="8051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476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A0EDE7-C661-AB48-BB06-34B1F3E2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" y="1364"/>
            <a:ext cx="12192000" cy="700446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985652-1019-6D4F-8CD0-99567080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6619" y="6596346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109</a:t>
            </a:fld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D8466-E058-C44E-A2A9-861D6DBBF05E}"/>
              </a:ext>
            </a:extLst>
          </p:cNvPr>
          <p:cNvSpPr txBox="1"/>
          <p:nvPr/>
        </p:nvSpPr>
        <p:spPr>
          <a:xfrm>
            <a:off x="5606588" y="3058824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open.kakao.com</a:t>
            </a:r>
            <a:r>
              <a:rPr kumimoji="1" lang="en-US" altLang="ko-KR"/>
              <a:t>/o/gmJB1R8c</a:t>
            </a:r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BC131D-7D1D-5B45-A292-60A4F52693E3}"/>
              </a:ext>
            </a:extLst>
          </p:cNvPr>
          <p:cNvSpPr txBox="1"/>
          <p:nvPr/>
        </p:nvSpPr>
        <p:spPr>
          <a:xfrm>
            <a:off x="7784431" y="46237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7DFE2-AAD6-4E9E-9BD5-A232BC29A52C}"/>
              </a:ext>
            </a:extLst>
          </p:cNvPr>
          <p:cNvSpPr/>
          <p:nvPr/>
        </p:nvSpPr>
        <p:spPr>
          <a:xfrm>
            <a:off x="7677509" y="4157931"/>
            <a:ext cx="2838091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F868CA-3349-E241-9603-AA41DD7F2C09}"/>
              </a:ext>
            </a:extLst>
          </p:cNvPr>
          <p:cNvSpPr txBox="1"/>
          <p:nvPr/>
        </p:nvSpPr>
        <p:spPr>
          <a:xfrm>
            <a:off x="7199308" y="4121834"/>
            <a:ext cx="338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1" lang="en-US" altLang="ko-KR" u="sng" kern="700" spc="-100">
                <a:solidFill>
                  <a:schemeClr val="accent1"/>
                </a:solidFill>
              </a:rPr>
              <a:t>groups/SeoulDataScienceForum</a:t>
            </a:r>
            <a:endParaRPr kumimoji="1" lang="ko-KR" altLang="en-US" u="sng" kern="700" spc="-10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FC9B2-2F7F-4700-B7A6-88623C496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256" y="3059668"/>
            <a:ext cx="369332" cy="3693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CD7BB1-D95A-4C04-8A36-B1386D2FF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257" y="3465098"/>
            <a:ext cx="369332" cy="373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24CF0E-7D09-469A-A969-F52D46C5E085}"/>
              </a:ext>
            </a:extLst>
          </p:cNvPr>
          <p:cNvSpPr txBox="1"/>
          <p:nvPr/>
        </p:nvSpPr>
        <p:spPr>
          <a:xfrm>
            <a:off x="5618835" y="3482679"/>
            <a:ext cx="137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u="sng">
                <a:solidFill>
                  <a:srgbClr val="0563C1"/>
                </a:solidFill>
              </a:rPr>
              <a:t>02-355-1016</a:t>
            </a:r>
            <a:endParaRPr kumimoji="1" lang="ko-KR" altLang="en-US" u="sng">
              <a:solidFill>
                <a:srgbClr val="0563C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E2F7DC-56A1-4C00-B4B9-109751814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69" b="10725"/>
          <a:stretch/>
        </p:blipFill>
        <p:spPr>
          <a:xfrm>
            <a:off x="4643041" y="2046558"/>
            <a:ext cx="6243132" cy="3170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73BFBE-4AB0-4D49-97DB-FAA9B75052E0}"/>
              </a:ext>
            </a:extLst>
          </p:cNvPr>
          <p:cNvSpPr txBox="1"/>
          <p:nvPr/>
        </p:nvSpPr>
        <p:spPr>
          <a:xfrm>
            <a:off x="5443125" y="5780313"/>
            <a:ext cx="317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https://open.kakao.com/o/gmJB1R8c</a:t>
            </a:r>
            <a:endParaRPr kumimoji="1" lang="ko-KR" altLang="en-US" sz="1400"/>
          </a:p>
        </p:txBody>
      </p:sp>
      <p:pic>
        <p:nvPicPr>
          <p:cNvPr id="17" name="Picture 2" descr="카카오톡 - 나무위키">
            <a:extLst>
              <a:ext uri="{FF2B5EF4-FFF2-40B4-BE49-F238E27FC236}">
                <a16:creationId xmlns:a16="http://schemas.microsoft.com/office/drawing/2014/main" id="{4F6AB004-8F09-4A64-ABE4-272601CE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824" y="5788090"/>
            <a:ext cx="307163" cy="3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페이스 북 - 무료 사회적인개 아이콘">
            <a:extLst>
              <a:ext uri="{FF2B5EF4-FFF2-40B4-BE49-F238E27FC236}">
                <a16:creationId xmlns:a16="http://schemas.microsoft.com/office/drawing/2014/main" id="{2545ADE8-CA6E-49FE-9461-2D896D243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824" y="6167726"/>
            <a:ext cx="307163" cy="3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2F4796-FF70-437B-9C69-7A59C9F8C000}"/>
              </a:ext>
            </a:extLst>
          </p:cNvPr>
          <p:cNvSpPr txBox="1"/>
          <p:nvPr/>
        </p:nvSpPr>
        <p:spPr>
          <a:xfrm>
            <a:off x="5452751" y="6158816"/>
            <a:ext cx="2599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kumimoji="1" lang="en-US" altLang="ko-KR" sz="1400" u="sng" kern="700" spc="-100">
                <a:solidFill>
                  <a:schemeClr val="accent1"/>
                </a:solidFill>
              </a:rPr>
              <a:t>groups/SeoulDataScienceForum</a:t>
            </a:r>
            <a:endParaRPr kumimoji="1" lang="ko-KR" altLang="en-US" sz="1400" u="sng" kern="700" spc="-100">
              <a:solidFill>
                <a:schemeClr val="accent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3C73BA8-37A9-489A-B031-787C1F213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915" y="5368816"/>
            <a:ext cx="387149" cy="387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16027E-45AE-4C2C-9AB4-CEB467AEDDAD}"/>
              </a:ext>
            </a:extLst>
          </p:cNvPr>
          <p:cNvSpPr txBox="1"/>
          <p:nvPr/>
        </p:nvSpPr>
        <p:spPr>
          <a:xfrm>
            <a:off x="5460596" y="5401306"/>
            <a:ext cx="199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redpine71@naver.com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14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13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인스턴스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벡터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포인트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스페이스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데이터라도 이렇다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0A633F-C871-6B24-8F09-A168E3D1861D}"/>
              </a:ext>
            </a:extLst>
          </p:cNvPr>
          <p:cNvCxnSpPr>
            <a:cxnSpLocks/>
          </p:cNvCxnSpPr>
          <p:nvPr/>
        </p:nvCxnSpPr>
        <p:spPr>
          <a:xfrm>
            <a:off x="6579171" y="3731711"/>
            <a:ext cx="17657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05669D-E5F3-76A8-052C-0A7D9FA68362}"/>
              </a:ext>
            </a:extLst>
          </p:cNvPr>
          <p:cNvCxnSpPr>
            <a:cxnSpLocks/>
          </p:cNvCxnSpPr>
          <p:nvPr/>
        </p:nvCxnSpPr>
        <p:spPr>
          <a:xfrm flipV="1">
            <a:off x="6579171" y="2375876"/>
            <a:ext cx="0" cy="1355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FEDB08-5345-C5A2-A8CA-B2B672B4B4AD}"/>
              </a:ext>
            </a:extLst>
          </p:cNvPr>
          <p:cNvSpPr txBox="1"/>
          <p:nvPr/>
        </p:nvSpPr>
        <p:spPr>
          <a:xfrm>
            <a:off x="7885110" y="3790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크기</a:t>
            </a:r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9333E-F20D-791C-7C58-EE48DB815C51}"/>
              </a:ext>
            </a:extLst>
          </p:cNvPr>
          <p:cNvSpPr txBox="1"/>
          <p:nvPr/>
        </p:nvSpPr>
        <p:spPr>
          <a:xfrm>
            <a:off x="5814572" y="23758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색깔</a:t>
            </a:r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6FAB923-190F-0A39-94CC-A5DBE0A344B1}"/>
              </a:ext>
            </a:extLst>
          </p:cNvPr>
          <p:cNvSpPr/>
          <p:nvPr/>
        </p:nvSpPr>
        <p:spPr>
          <a:xfrm>
            <a:off x="7036371" y="2745208"/>
            <a:ext cx="110359" cy="119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B474-A5F2-C6EF-0118-822E9E0EF0DC}"/>
              </a:ext>
            </a:extLst>
          </p:cNvPr>
          <p:cNvSpPr txBox="1"/>
          <p:nvPr/>
        </p:nvSpPr>
        <p:spPr>
          <a:xfrm>
            <a:off x="7172076" y="256054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(2,3)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26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86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452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372227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강사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임도형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hlinkClick r:id="rId2"/>
              </a:rPr>
              <a:t>dh-rim@hanmail.net</a:t>
            </a:r>
            <a:endParaRPr lang="en-US" altLang="ko-KR" sz="240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010-2327-7594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인공지능 전공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SW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15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 실무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Rowan CTO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A54A0AB-7E14-8FDA-32E5-70184D223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103" y="1664449"/>
            <a:ext cx="3127475" cy="409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60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610" y="2718156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46290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9677946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함수의 입출력 데이터 쌍을 받아 학습하여 그 함수가 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 도메인의 포인트를 다른 데이터 도메인의 포인트로의 매핑을 학습할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8050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기반 작업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9677946" cy="113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 자체를 예측 하자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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회귀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(regression)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카테고리 인덱스를 예측하자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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분류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(classification)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592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202706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시계열 데이터 처리 </a:t>
            </a:r>
          </a:p>
        </p:txBody>
      </p:sp>
    </p:spTree>
    <p:extLst>
      <p:ext uri="{BB962C8B-B14F-4D97-AF65-F5344CB8AC3E}">
        <p14:creationId xmlns:p14="http://schemas.microsoft.com/office/powerpoint/2010/main" val="1047601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69881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일정 간격으로 특정 센서를 읽은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F91628-6B82-DCE8-C006-9715665D1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039" y="2069718"/>
            <a:ext cx="4135008" cy="35187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2FEC9F-0501-90BF-10C5-1A49ADC72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24594"/>
            <a:ext cx="48768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9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62883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처리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샘플링하여 일반 속성 데이터로 만든다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그리고 일반 속성 데이터처럼 작업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0784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47439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속성 데이터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속성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개를 갖는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사과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크기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색깔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IRIS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꽃받침 길이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꽃받침 폭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꽃잎 길이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꽃잎 폭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</a:t>
            </a:r>
            <a:r>
              <a:rPr lang="en-US" altLang="ko-KR" sz="240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boston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집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850BC34-AA11-0ABF-D698-A1CF530E4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65" y="3231733"/>
            <a:ext cx="60452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28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253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속성 데이터 회귀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boston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집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 boston house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속성 값들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집값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2B9EAA-87AF-0F1B-8E6F-6213A326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18" y="3525514"/>
            <a:ext cx="2785495" cy="1603415"/>
          </a:xfrm>
          <a:prstGeom prst="rect">
            <a:avLst/>
          </a:prstGeom>
        </p:spPr>
      </p:pic>
      <p:pic>
        <p:nvPicPr>
          <p:cNvPr id="15" name="Google Shape;149;p24">
            <a:extLst>
              <a:ext uri="{FF2B5EF4-FFF2-40B4-BE49-F238E27FC236}">
                <a16:creationId xmlns:a16="http://schemas.microsoft.com/office/drawing/2014/main" id="{203117C9-A4DC-907E-F912-A70FCA6252E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0;p24">
            <a:extLst>
              <a:ext uri="{FF2B5EF4-FFF2-40B4-BE49-F238E27FC236}">
                <a16:creationId xmlns:a16="http://schemas.microsoft.com/office/drawing/2014/main" id="{ED2E62EB-BBB1-0678-03AB-6623A1E5A059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51;p24">
            <a:extLst>
              <a:ext uri="{FF2B5EF4-FFF2-40B4-BE49-F238E27FC236}">
                <a16:creationId xmlns:a16="http://schemas.microsoft.com/office/drawing/2014/main" id="{BF5D644E-BCCA-BA7E-C2E4-3EF3307BBE0F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8" name="Google Shape;152;p24">
            <a:extLst>
              <a:ext uri="{FF2B5EF4-FFF2-40B4-BE49-F238E27FC236}">
                <a16:creationId xmlns:a16="http://schemas.microsoft.com/office/drawing/2014/main" id="{361E57A9-1CD2-A95E-A03A-E336806FCB1C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3;p24">
            <a:extLst>
              <a:ext uri="{FF2B5EF4-FFF2-40B4-BE49-F238E27FC236}">
                <a16:creationId xmlns:a16="http://schemas.microsoft.com/office/drawing/2014/main" id="{95104334-60D5-6262-4CAC-1B9826CF85C5}"/>
              </a:ext>
            </a:extLst>
          </p:cNvPr>
          <p:cNvSpPr txBox="1"/>
          <p:nvPr/>
        </p:nvSpPr>
        <p:spPr>
          <a:xfrm>
            <a:off x="8495101" y="41280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집값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790331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253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속성 데이터 분류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29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사과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크기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색깔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익었다 여부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IRIS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4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가지 속성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가지 꽃 종류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A5F42244-FBFB-E99B-139A-B1831C9E1C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934" y="1540743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FA6EC217-D8D7-219C-8999-A3BC332E4397}"/>
              </a:ext>
            </a:extLst>
          </p:cNvPr>
          <p:cNvSpPr txBox="1"/>
          <p:nvPr/>
        </p:nvSpPr>
        <p:spPr>
          <a:xfrm>
            <a:off x="7717384" y="93984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4FE6E40C-1014-5138-C422-ED1117782AA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360" y="212175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0B7047ED-03C0-9784-4387-C7BA3DECDD3E}"/>
              </a:ext>
            </a:extLst>
          </p:cNvPr>
          <p:cNvSpPr txBox="1"/>
          <p:nvPr/>
        </p:nvSpPr>
        <p:spPr>
          <a:xfrm>
            <a:off x="10397985" y="208450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익음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ko-KR" altLang="en-US" b="1"/>
              <a:t>안익음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078A9D1D-B35C-079C-20D5-6D9B9A04ACC5}"/>
              </a:ext>
            </a:extLst>
          </p:cNvPr>
          <p:cNvSpPr txBox="1"/>
          <p:nvPr/>
        </p:nvSpPr>
        <p:spPr>
          <a:xfrm>
            <a:off x="4004472" y="203188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크기 </a:t>
            </a:r>
            <a:r>
              <a:rPr lang="en-US" altLang="ko-KR" b="1" dirty="0"/>
              <a:t>2,</a:t>
            </a:r>
            <a:r>
              <a:rPr lang="ko-KR" altLang="en-US" b="1" dirty="0"/>
              <a:t> 색깔 </a:t>
            </a:r>
            <a:r>
              <a:rPr lang="en-US" altLang="ko-KR" b="1" dirty="0"/>
              <a:t>3</a:t>
            </a:r>
            <a:endParaRPr b="1" dirty="0"/>
          </a:p>
        </p:txBody>
      </p:sp>
      <p:pic>
        <p:nvPicPr>
          <p:cNvPr id="22" name="Google Shape;150;p24">
            <a:extLst>
              <a:ext uri="{FF2B5EF4-FFF2-40B4-BE49-F238E27FC236}">
                <a16:creationId xmlns:a16="http://schemas.microsoft.com/office/drawing/2014/main" id="{B80F139A-50C4-477B-908D-56EACA16D7EC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610" y="212175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9;p24">
            <a:extLst>
              <a:ext uri="{FF2B5EF4-FFF2-40B4-BE49-F238E27FC236}">
                <a16:creationId xmlns:a16="http://schemas.microsoft.com/office/drawing/2014/main" id="{BCBC4DB3-3B73-4EAC-9B99-693F4DAA78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527" y="4327234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51;p24">
            <a:extLst>
              <a:ext uri="{FF2B5EF4-FFF2-40B4-BE49-F238E27FC236}">
                <a16:creationId xmlns:a16="http://schemas.microsoft.com/office/drawing/2014/main" id="{9B2BBBC3-0C4B-9201-1FDC-67E66E85A9E6}"/>
              </a:ext>
            </a:extLst>
          </p:cNvPr>
          <p:cNvSpPr txBox="1"/>
          <p:nvPr/>
        </p:nvSpPr>
        <p:spPr>
          <a:xfrm>
            <a:off x="7766977" y="372633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25" name="Google Shape;152;p24">
            <a:extLst>
              <a:ext uri="{FF2B5EF4-FFF2-40B4-BE49-F238E27FC236}">
                <a16:creationId xmlns:a16="http://schemas.microsoft.com/office/drawing/2014/main" id="{EE540792-4AA4-B586-7E1C-EC0E05EFA930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5953" y="490824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53;p24">
            <a:extLst>
              <a:ext uri="{FF2B5EF4-FFF2-40B4-BE49-F238E27FC236}">
                <a16:creationId xmlns:a16="http://schemas.microsoft.com/office/drawing/2014/main" id="{E5B3640D-2A1F-B666-16AD-44BD9FC910C4}"/>
              </a:ext>
            </a:extLst>
          </p:cNvPr>
          <p:cNvSpPr txBox="1"/>
          <p:nvPr/>
        </p:nvSpPr>
        <p:spPr>
          <a:xfrm>
            <a:off x="10415737" y="4574478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Setosa / Virsicolor / Virginica</a:t>
            </a:r>
            <a:endParaRPr b="1" dirty="0"/>
          </a:p>
        </p:txBody>
      </p:sp>
      <p:sp>
        <p:nvSpPr>
          <p:cNvPr id="27" name="Google Shape;153;p24">
            <a:extLst>
              <a:ext uri="{FF2B5EF4-FFF2-40B4-BE49-F238E27FC236}">
                <a16:creationId xmlns:a16="http://schemas.microsoft.com/office/drawing/2014/main" id="{8D93153B-8D5A-D3E8-0C25-B66ADA3F2886}"/>
              </a:ext>
            </a:extLst>
          </p:cNvPr>
          <p:cNvSpPr txBox="1"/>
          <p:nvPr/>
        </p:nvSpPr>
        <p:spPr>
          <a:xfrm>
            <a:off x="4247631" y="4469272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꽃받침 길이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꽃받침 폭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꽃잎 길이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꽃잎 폭</a:t>
            </a:r>
            <a:endParaRPr b="1" dirty="0"/>
          </a:p>
        </p:txBody>
      </p:sp>
      <p:pic>
        <p:nvPicPr>
          <p:cNvPr id="28" name="Google Shape;150;p24">
            <a:extLst>
              <a:ext uri="{FF2B5EF4-FFF2-40B4-BE49-F238E27FC236}">
                <a16:creationId xmlns:a16="http://schemas.microsoft.com/office/drawing/2014/main" id="{1739018C-16BB-4816-E5D8-CC1F5B3E7E27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5203" y="4908247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01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91307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목차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 다시 정리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샘플링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데이터를 위한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실습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데이터를 위한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7060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회귀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온도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과거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일간의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내일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1280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내일 온도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850061" y="35271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20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19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18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…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0</a:t>
            </a:r>
            <a:r>
              <a:rPr lang="ko-KR" altLang="en-US" b="1" dirty="0"/>
              <a:t>일전 온도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686281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분류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온도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과거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일간의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내일 온도 상승 여부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567927" y="3992022"/>
            <a:ext cx="143717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내일 온도 상승 </a:t>
            </a:r>
            <a:r>
              <a:rPr lang="en-US" altLang="ko-KR" b="1" dirty="0"/>
              <a:t>/</a:t>
            </a:r>
            <a:r>
              <a:rPr lang="ko-KR" altLang="en-US" b="1" dirty="0"/>
              <a:t> 하강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850061" y="35271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20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19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18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…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0</a:t>
            </a:r>
            <a:r>
              <a:rPr lang="ko-KR" altLang="en-US" b="1" dirty="0"/>
              <a:t>일전 온도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716192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568191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시계열 데이터 샘플링</a:t>
            </a:r>
          </a:p>
        </p:txBody>
      </p:sp>
    </p:spTree>
    <p:extLst>
      <p:ext uri="{BB962C8B-B14F-4D97-AF65-F5344CB8AC3E}">
        <p14:creationId xmlns:p14="http://schemas.microsoft.com/office/powerpoint/2010/main" val="2091898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 샘플링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가지 파라메터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샘플링 윈도우 크기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 간격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3919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샘플링 윈도우 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27BA1DE-1D9F-223D-7B59-99D7D24F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345" y="3648808"/>
            <a:ext cx="2970666" cy="2176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98F9D9-CE1A-0AB3-BB3B-57E9C35E2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304" y="1366491"/>
            <a:ext cx="7366011" cy="18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65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 간격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35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4A81DC-2E5D-FCFE-D1FA-1E92CCE01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04" y="1289854"/>
            <a:ext cx="7036582" cy="19746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5490DF-BF55-7BE1-F416-C781CE02B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345" y="3639939"/>
            <a:ext cx="374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6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3676648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순차열 데이터</a:t>
            </a:r>
          </a:p>
        </p:txBody>
      </p:sp>
    </p:spTree>
    <p:extLst>
      <p:ext uri="{BB962C8B-B14F-4D97-AF65-F5344CB8AC3E}">
        <p14:creationId xmlns:p14="http://schemas.microsoft.com/office/powerpoint/2010/main" val="3199309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551689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데이터의 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timestamp?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37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6C83CC8-AF3F-754E-07B2-57EB3D2FC3E7}"/>
              </a:ext>
            </a:extLst>
          </p:cNvPr>
          <p:cNvSpPr txBox="1"/>
          <p:nvPr/>
        </p:nvSpPr>
        <p:spPr>
          <a:xfrm>
            <a:off x="411985" y="975976"/>
            <a:ext cx="11128374" cy="556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사용하지 않는다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측정 간격이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초이건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초이건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초이건 샘플링에 포함되지 않는다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 성능에 영향을 주지 않는다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762208-4906-2E97-D846-58A9B39FB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198" y="2700339"/>
            <a:ext cx="4135008" cy="3518776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A7E7A51-EC96-8550-2FF3-90C7DE28EC32}"/>
              </a:ext>
            </a:extLst>
          </p:cNvPr>
          <p:cNvSpPr/>
          <p:nvPr/>
        </p:nvSpPr>
        <p:spPr>
          <a:xfrm>
            <a:off x="3279228" y="2700339"/>
            <a:ext cx="1529255" cy="3653164"/>
          </a:xfrm>
          <a:prstGeom prst="roundRect">
            <a:avLst>
              <a:gd name="adj" fmla="val 8695"/>
            </a:avLst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3750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69881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중요한 건 시간이 아니고 순차적이라는 것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0667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다양한 순차열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39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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일반 순차열 데이터 혹은 시계열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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특이한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영상 순차열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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동영상 처리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3D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처리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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자연어 처리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소리 순차열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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 음성 처리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62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4439677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딥러닝 다시 정리</a:t>
            </a:r>
          </a:p>
        </p:txBody>
      </p:sp>
    </p:spTree>
    <p:extLst>
      <p:ext uri="{BB962C8B-B14F-4D97-AF65-F5344CB8AC3E}">
        <p14:creationId xmlns:p14="http://schemas.microsoft.com/office/powerpoint/2010/main" val="2226934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184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주가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온도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제조 설비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5960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184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문자열 예측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‘12+34=‘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‘4’,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‘12+34=4’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‘6’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‘how are y’ -&gt; ‘o’, ‘how are yo’ -&gt; ‘u’, ‘how are you’ -&gt; ‘?’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8168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184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영상 순차열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MRI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같은 공간 간격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동영상 데이터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같은 시간 간격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449A236-EE38-F93E-185D-F81A0941F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480" y="1233910"/>
            <a:ext cx="2324100" cy="266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17DDE3-8254-D0D9-64D5-30BAC4AF1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568" y="4150960"/>
            <a:ext cx="2376011" cy="23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99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184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일반 자연어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예측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단어 예측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빠진 단어 예측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분류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Text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문장에서 이미지 생성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(Text-to-Image Generating)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영상 주석 달기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(Image Captioning)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 번역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(Machine Translation)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질문과 답변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(Text Question Answering)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0524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21846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소리 순차열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음성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음성 데이터 합성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TTS(Text To Speech)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음성 데이터 인식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STT(Speech To Text)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9498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4439677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시계열 데이터를 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위한 모델</a:t>
            </a:r>
          </a:p>
        </p:txBody>
      </p:sp>
    </p:spTree>
    <p:extLst>
      <p:ext uri="{BB962C8B-B14F-4D97-AF65-F5344CB8AC3E}">
        <p14:creationId xmlns:p14="http://schemas.microsoft.com/office/powerpoint/2010/main" val="1591294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20000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RNN?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시계열만을 위한 것은 아니다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하지만 좋은 성능을 보이고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7432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2821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Bert, Transformer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처리를 위한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9523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순차열 데이터 실습</a:t>
            </a:r>
          </a:p>
        </p:txBody>
      </p:sp>
    </p:spTree>
    <p:extLst>
      <p:ext uri="{BB962C8B-B14F-4D97-AF65-F5344CB8AC3E}">
        <p14:creationId xmlns:p14="http://schemas.microsoft.com/office/powerpoint/2010/main" val="1521799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 실습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49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hlinkClick r:id="rId2"/>
              </a:rPr>
              <a:t>https://github.com/dhrim/2022_WISET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단일 숫자열 예측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template_numeric_sequence_data_prediction.ipynb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단일 숫자열 분류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template_numeric_sequence_data_classification.ipynb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단일 문자열 예측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template_text_sequence_data_prediction.ipynb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단일 문자열 분류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template_text_sequence_data_classification.ipynb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곡물 데이터 예측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financial_data_predict_commodity_price.ipynb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weather forecasting, weather_forecasting.ipynb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065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7311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Multi Layer Perceptron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8795077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보편적인 근사화 능력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함수든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 관계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입출력쌍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Shape 737">
            <a:extLst>
              <a:ext uri="{FF2B5EF4-FFF2-40B4-BE49-F238E27FC236}">
                <a16:creationId xmlns:a16="http://schemas.microsoft.com/office/drawing/2014/main" id="{A9AEBF84-E298-48DB-9227-9B66B58C647F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25" y="3429000"/>
            <a:ext cx="4305325" cy="261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441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1098180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62883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처리 주제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토크나이징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BERT, GPT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4522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1220847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4218784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37517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Deep Neural Network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9312593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입력과 출력의 관계를 학습할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학습이 되고 나면 임의에 입력에 대한 출력을 구할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Google Shape;149;p24">
            <a:extLst>
              <a:ext uri="{FF2B5EF4-FFF2-40B4-BE49-F238E27FC236}">
                <a16:creationId xmlns:a16="http://schemas.microsoft.com/office/drawing/2014/main" id="{F1C02A44-4941-52F8-6C5E-03C1FBCA03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8C738FA1-A6CE-475B-672C-7A2CCB63493B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>
            <a:extLst>
              <a:ext uri="{FF2B5EF4-FFF2-40B4-BE49-F238E27FC236}">
                <a16:creationId xmlns:a16="http://schemas.microsoft.com/office/drawing/2014/main" id="{8F926C4E-26E5-BED4-EBD5-D3F4E776EA79}"/>
              </a:ext>
            </a:extLst>
          </p:cNvPr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>
            <a:extLst>
              <a:ext uri="{FF2B5EF4-FFF2-40B4-BE49-F238E27FC236}">
                <a16:creationId xmlns:a16="http://schemas.microsoft.com/office/drawing/2014/main" id="{275B7CDD-D237-D122-E6C0-035AC3357F18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2D126CCF-41D5-7245-8AD7-9983166C5583}"/>
              </a:ext>
            </a:extLst>
          </p:cNvPr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>
            <a:extLst>
              <a:ext uri="{FF2B5EF4-FFF2-40B4-BE49-F238E27FC236}">
                <a16:creationId xmlns:a16="http://schemas.microsoft.com/office/drawing/2014/main" id="{EFACACF0-F5A5-B31D-231D-023DEEE00FA9}"/>
              </a:ext>
            </a:extLst>
          </p:cNvPr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269825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46770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사과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크기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색깔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익었다 여부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IRIS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4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가지 속성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가지 꽃 종류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A5F42244-FBFB-E99B-139A-B1831C9E1C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934" y="1540743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FA6EC217-D8D7-219C-8999-A3BC332E4397}"/>
              </a:ext>
            </a:extLst>
          </p:cNvPr>
          <p:cNvSpPr txBox="1"/>
          <p:nvPr/>
        </p:nvSpPr>
        <p:spPr>
          <a:xfrm>
            <a:off x="7717384" y="93984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4FE6E40C-1014-5138-C422-ED1117782AA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360" y="212175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0B7047ED-03C0-9784-4387-C7BA3DECDD3E}"/>
              </a:ext>
            </a:extLst>
          </p:cNvPr>
          <p:cNvSpPr txBox="1"/>
          <p:nvPr/>
        </p:nvSpPr>
        <p:spPr>
          <a:xfrm>
            <a:off x="10397985" y="208450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익음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ko-KR" altLang="en-US" b="1"/>
              <a:t>안익음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078A9D1D-B35C-079C-20D5-6D9B9A04ACC5}"/>
              </a:ext>
            </a:extLst>
          </p:cNvPr>
          <p:cNvSpPr txBox="1"/>
          <p:nvPr/>
        </p:nvSpPr>
        <p:spPr>
          <a:xfrm>
            <a:off x="4004472" y="203188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크기 </a:t>
            </a:r>
            <a:r>
              <a:rPr lang="en-US" altLang="ko-KR" b="1" dirty="0"/>
              <a:t>2,</a:t>
            </a:r>
            <a:r>
              <a:rPr lang="ko-KR" altLang="en-US" b="1" dirty="0"/>
              <a:t> 색깔 </a:t>
            </a:r>
            <a:r>
              <a:rPr lang="en-US" altLang="ko-KR" b="1" dirty="0"/>
              <a:t>3</a:t>
            </a:r>
            <a:endParaRPr b="1" dirty="0"/>
          </a:p>
        </p:txBody>
      </p:sp>
      <p:pic>
        <p:nvPicPr>
          <p:cNvPr id="22" name="Google Shape;150;p24">
            <a:extLst>
              <a:ext uri="{FF2B5EF4-FFF2-40B4-BE49-F238E27FC236}">
                <a16:creationId xmlns:a16="http://schemas.microsoft.com/office/drawing/2014/main" id="{B80F139A-50C4-477B-908D-56EACA16D7EC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610" y="212175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9;p24">
            <a:extLst>
              <a:ext uri="{FF2B5EF4-FFF2-40B4-BE49-F238E27FC236}">
                <a16:creationId xmlns:a16="http://schemas.microsoft.com/office/drawing/2014/main" id="{BCBC4DB3-3B73-4EAC-9B99-693F4DAA78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527" y="4327234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51;p24">
            <a:extLst>
              <a:ext uri="{FF2B5EF4-FFF2-40B4-BE49-F238E27FC236}">
                <a16:creationId xmlns:a16="http://schemas.microsoft.com/office/drawing/2014/main" id="{9B2BBBC3-0C4B-9201-1FDC-67E66E85A9E6}"/>
              </a:ext>
            </a:extLst>
          </p:cNvPr>
          <p:cNvSpPr txBox="1"/>
          <p:nvPr/>
        </p:nvSpPr>
        <p:spPr>
          <a:xfrm>
            <a:off x="7766977" y="372633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25" name="Google Shape;152;p24">
            <a:extLst>
              <a:ext uri="{FF2B5EF4-FFF2-40B4-BE49-F238E27FC236}">
                <a16:creationId xmlns:a16="http://schemas.microsoft.com/office/drawing/2014/main" id="{EE540792-4AA4-B586-7E1C-EC0E05EFA930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5953" y="490824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53;p24">
            <a:extLst>
              <a:ext uri="{FF2B5EF4-FFF2-40B4-BE49-F238E27FC236}">
                <a16:creationId xmlns:a16="http://schemas.microsoft.com/office/drawing/2014/main" id="{E5B3640D-2A1F-B666-16AD-44BD9FC910C4}"/>
              </a:ext>
            </a:extLst>
          </p:cNvPr>
          <p:cNvSpPr txBox="1"/>
          <p:nvPr/>
        </p:nvSpPr>
        <p:spPr>
          <a:xfrm>
            <a:off x="10415737" y="4574478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Setosa / Virsicolor / Virginica</a:t>
            </a:r>
            <a:endParaRPr b="1" dirty="0"/>
          </a:p>
        </p:txBody>
      </p:sp>
      <p:sp>
        <p:nvSpPr>
          <p:cNvPr id="27" name="Google Shape;153;p24">
            <a:extLst>
              <a:ext uri="{FF2B5EF4-FFF2-40B4-BE49-F238E27FC236}">
                <a16:creationId xmlns:a16="http://schemas.microsoft.com/office/drawing/2014/main" id="{8D93153B-8D5A-D3E8-0C25-B66ADA3F2886}"/>
              </a:ext>
            </a:extLst>
          </p:cNvPr>
          <p:cNvSpPr txBox="1"/>
          <p:nvPr/>
        </p:nvSpPr>
        <p:spPr>
          <a:xfrm>
            <a:off x="4247631" y="4469272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꽃받침 길이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꽃받침 폭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꽃잎 길이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꽃잎 폭</a:t>
            </a:r>
            <a:endParaRPr b="1" dirty="0"/>
          </a:p>
        </p:txBody>
      </p:sp>
      <p:pic>
        <p:nvPicPr>
          <p:cNvPr id="28" name="Google Shape;150;p24">
            <a:extLst>
              <a:ext uri="{FF2B5EF4-FFF2-40B4-BE49-F238E27FC236}">
                <a16:creationId xmlns:a16="http://schemas.microsoft.com/office/drawing/2014/main" id="{1739018C-16BB-4816-E5D8-CC1F5B3E7E27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5203" y="4908247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16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과거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일간의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내일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1280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내일 온도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861212" y="342900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20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19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18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…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0</a:t>
            </a:r>
            <a:r>
              <a:rPr lang="ko-KR" altLang="en-US" b="1" dirty="0"/>
              <a:t>일전 온도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081138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글자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문자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n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c, a, t, _, s, a, t, _, o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11088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단어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cat, sat, on, the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962255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예측</a:t>
            </a:r>
          </a:p>
        </p:txBody>
      </p:sp>
    </p:spTree>
    <p:extLst>
      <p:ext uri="{BB962C8B-B14F-4D97-AF65-F5344CB8AC3E}">
        <p14:creationId xmlns:p14="http://schemas.microsoft.com/office/powerpoint/2010/main" val="3615903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8080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예측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59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56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예측의 반복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where is my cat 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답변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chir in kitchen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where is my cat ?	  -&gt;    	cat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is my cat ? cat   	  -&gt;    	sat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my cat ? cat sat   	  -&gt;    	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cat ? cat sat on   	  -&gt;		chair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? cat sat on chair	  -&gt; 		in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cat sat on chair in 	  -&gt;		kitchen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263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37517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Deep Neural Network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9312593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다른 이름이다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능력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한계는 곧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능력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한계와 동일하다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역시 임의의 함수를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입력과 출력의 쌍을 가지고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34444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토크나이징</a:t>
            </a:r>
          </a:p>
        </p:txBody>
      </p:sp>
    </p:spTree>
    <p:extLst>
      <p:ext uri="{BB962C8B-B14F-4D97-AF65-F5344CB8AC3E}">
        <p14:creationId xmlns:p14="http://schemas.microsoft.com/office/powerpoint/2010/main" val="2915504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1441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토크나이징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문장을 최소 의미 단위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쪼개는 작업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the chair. 		-&gt; 	cat, sat, on, the, chair,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의자에 고양이가 앉아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	-&gt;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고양이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앉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ㅆ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0373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임베딩</a:t>
            </a:r>
          </a:p>
        </p:txBody>
      </p:sp>
    </p:spTree>
    <p:extLst>
      <p:ext uri="{BB962C8B-B14F-4D97-AF65-F5344CB8AC3E}">
        <p14:creationId xmlns:p14="http://schemas.microsoft.com/office/powerpoint/2010/main" val="3173519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69881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5, 6</a:t>
            </a:r>
            <a:endParaRPr b="1" dirty="0"/>
          </a:p>
        </p:txBody>
      </p:sp>
      <p:sp>
        <p:nvSpPr>
          <p:cNvPr id="24" name="Google Shape;153;p24">
            <a:extLst>
              <a:ext uri="{FF2B5EF4-FFF2-40B4-BE49-F238E27FC236}">
                <a16:creationId xmlns:a16="http://schemas.microsoft.com/office/drawing/2014/main" id="{8F275407-3602-B02A-5433-22792BF05B19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endParaRPr lang="en-US" b="1" dirty="0"/>
          </a:p>
          <a:p>
            <a:endParaRPr lang="en-US" b="1" dirty="0"/>
          </a:p>
          <a:p>
            <a:endParaRPr b="1" dirty="0"/>
          </a:p>
        </p:txBody>
      </p:sp>
      <p:sp>
        <p:nvSpPr>
          <p:cNvPr id="29" name="Google Shape;153;p24">
            <a:extLst>
              <a:ext uri="{FF2B5EF4-FFF2-40B4-BE49-F238E27FC236}">
                <a16:creationId xmlns:a16="http://schemas.microsoft.com/office/drawing/2014/main" id="{4A2F3CB5-963E-D4C6-611D-E700D4B6A231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723068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n</a:t>
            </a:r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6C85AA4A-CCD3-0282-9E50-D1F03667A3A9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6</a:t>
            </a:r>
            <a:endParaRPr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593EDEF-B883-77E7-D123-D91E2DC9EF0D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0F8590B4-04E9-DDDE-775C-79E1C1FC1005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80374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숫자로 바꾸어서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pPr algn="ctr"/>
            <a:r>
              <a:rPr lang="en-US" altLang="ko-KR" b="1" dirty="0"/>
              <a:t>7</a:t>
            </a:r>
            <a:endParaRPr b="1" dirty="0"/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chair</a:t>
            </a:r>
          </a:p>
          <a:p>
            <a:pPr algn="ctr"/>
            <a:r>
              <a:rPr lang="en-US" altLang="ko-KR" b="1" dirty="0"/>
              <a:t>783</a:t>
            </a:r>
            <a:endParaRPr b="1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B3AAC98-AA37-0AAF-C570-0D8568753191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endParaRPr b="1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EC14EEC5-BA4D-286D-7F47-6B02A7A7C013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c, a, t, _, s, a, t, _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r>
              <a:rPr lang="en-US" altLang="ko-Kore-KR" sz="1600" b="1" dirty="0"/>
              <a:t>3, 8, 4, 0, 2, 8, 9, 0, 1</a:t>
            </a:r>
            <a:endParaRPr lang="en-US" sz="16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DD06E4A1-9169-84AD-C9DF-7DF96B9349FC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cat, sat, on, the, chair</a:t>
            </a:r>
          </a:p>
          <a:p>
            <a:r>
              <a:rPr lang="en-US" altLang="ko-Kore-KR" sz="1600" b="1" dirty="0"/>
              <a:t>182, 34, 120, 43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405889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또는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값을 그대로 사용하지 않고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인코딩 임베딩 하여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a, b, c, 1, 2 ]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 문자열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7,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숫자로 바꾼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숫자를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one-hot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9C81E23-DCF3-F4E5-A9C8-7FA619E01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896" y="4010211"/>
            <a:ext cx="5852532" cy="12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2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단어의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 mouse ran down”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단어의 순차열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“The”, “mouse”, “ran”, “down”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딥러닝으로 처리하기 위해선 숫자로 표현 필요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시작은 사전의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[ 1,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3652E67-75DC-0127-F7B3-D03B03784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26" y="3691558"/>
            <a:ext cx="116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2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단어를 인덱스 말고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의미있는 숫자들로 표현하자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069DBC-2581-3CA5-E9B1-3BFDC04B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972" y="2208481"/>
            <a:ext cx="7772400" cy="300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F420E-E0CE-E64D-1DD5-1B4AADEFE4A2}"/>
              </a:ext>
            </a:extLst>
          </p:cNvPr>
          <p:cNvSpPr txBox="1"/>
          <p:nvPr/>
        </p:nvSpPr>
        <p:spPr>
          <a:xfrm rot="10800000">
            <a:off x="6534971" y="2387598"/>
            <a:ext cx="430887" cy="2650435"/>
          </a:xfrm>
          <a:prstGeom prst="rect">
            <a:avLst/>
          </a:prstGeom>
          <a:solidFill>
            <a:schemeClr val="bg1"/>
          </a:solidFill>
          <a:ln w="9525">
            <a:solidFill>
              <a:srgbClr val="0D093D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ko-Kore-KR" sz="1600"/>
              <a:t>Embedding</a:t>
            </a:r>
            <a:endParaRPr kumimoji="1" lang="ko-Kore-KR" altLang="en-US" sz="1600"/>
          </a:p>
        </p:txBody>
      </p:sp>
    </p:spTree>
    <p:extLst>
      <p:ext uri="{BB962C8B-B14F-4D97-AF65-F5344CB8AC3E}">
        <p14:creationId xmlns:p14="http://schemas.microsoft.com/office/powerpoint/2010/main" val="3960101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69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05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개의 단어들이 있다면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무식하게 </a:t>
            </a:r>
            <a:r>
              <a:rPr kumimoji="1" lang="en-US" altLang="ko-KR" sz="2400" dirty="0"/>
              <a:t>one-hot </a:t>
            </a:r>
            <a:r>
              <a:rPr kumimoji="1" lang="ko-KR" altLang="en-US" sz="2400" dirty="0"/>
              <a:t>벡터로 표현하면 </a:t>
            </a: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</a:t>
            </a:r>
            <a:r>
              <a:rPr kumimoji="1"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이를 적은 차원으로 표현해 보자</a:t>
            </a:r>
            <a:r>
              <a:rPr kumimoji="1" lang="en-US" altLang="ko-KR" sz="2400" dirty="0"/>
              <a:t>.</a:t>
            </a:r>
          </a:p>
          <a:p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차원을 </a:t>
            </a:r>
            <a:r>
              <a:rPr kumimoji="1" lang="en-US" altLang="ko-KR" sz="2400" dirty="0"/>
              <a:t>100</a:t>
            </a:r>
            <a:r>
              <a:rPr kumimoji="1" lang="ko-KR" altLang="en-US" sz="2400" dirty="0"/>
              <a:t>차원 처럼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D13C69-44D3-572A-BDC5-A97F437920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801" y="2599931"/>
            <a:ext cx="5934196" cy="24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역시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mapping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임베딩된 값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학습 가능한 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986BE0-AA79-CECC-FA8A-E68586C0F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700" y="2911204"/>
            <a:ext cx="5308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27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778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Word2Vec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09D0A1-D2C3-252B-010E-7D734E935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933" y="1604616"/>
            <a:ext cx="8304096" cy="44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79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Seq2Seq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96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1406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RNN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[h, e, l, l, o]</a:t>
            </a:r>
            <a:r>
              <a:rPr kumimoji="1" lang="ko-KR" altLang="en-US" sz="2400" dirty="0"/>
              <a:t>의 학습 예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pPr lvl="1"/>
            <a:r>
              <a:rPr kumimoji="1" lang="en-US" altLang="ko-KR" sz="2400" dirty="0"/>
              <a:t>h -&gt; e</a:t>
            </a:r>
          </a:p>
          <a:p>
            <a:pPr lvl="1"/>
            <a:r>
              <a:rPr kumimoji="1" lang="en-US" altLang="ko-KR" sz="2400" dirty="0"/>
              <a:t>e -&gt; l</a:t>
            </a:r>
          </a:p>
          <a:p>
            <a:pPr lvl="1"/>
            <a:r>
              <a:rPr kumimoji="1" lang="en-US" altLang="ko-KR" sz="2400" dirty="0"/>
              <a:t>l -&gt; l</a:t>
            </a:r>
          </a:p>
          <a:p>
            <a:pPr lvl="1"/>
            <a:r>
              <a:rPr kumimoji="1" lang="en-US" altLang="ko-KR" sz="2400" dirty="0"/>
              <a:t>l - &gt; o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4265E21-9A0A-855D-9B85-1864FD0A3D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973" y="1865858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44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기계 번역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8DA3D18-82F2-A45A-88CF-9023ACDA0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50" y="2021224"/>
            <a:ext cx="7404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09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번역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단어순차열의 매핑에 불과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‘They’, ‘are’, ‘watching’, ‘.’, &lt;eos&gt; ] -&gt; [ ‘lls’, ‘regardent’, ‘.’, &lt;eos&gt; 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단순한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으로는 학습이 잘 안된다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그래도 번역이 잘되는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A8B0BB9-A654-D714-2962-637D6746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358" y="4043181"/>
            <a:ext cx="4343400" cy="194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521994-A68B-180D-19B7-E18BA1F3C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045" y="5986281"/>
            <a:ext cx="3767479" cy="336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503225-6460-10C6-BA27-243CA96A6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172" y="3559914"/>
            <a:ext cx="2973086" cy="3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102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단어별 매핑을 학습한다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conext, &lt;bos&gt;          -&gt;       ‘lls’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‘lls’              -&gt;       ‘regardent’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‘regardent’    -&gt;       ‘.’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‘.’                -&gt;       &lt;eos&gt;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5C16FAB-B1C0-BADB-BF6D-AB5E97648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734" y="4166771"/>
            <a:ext cx="7543800" cy="1905000"/>
          </a:xfrm>
          <a:prstGeom prst="rect">
            <a:avLst/>
          </a:prstGeo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6FD3197A-8745-98A7-12A8-442DEDEFCC8D}"/>
              </a:ext>
            </a:extLst>
          </p:cNvPr>
          <p:cNvSpPr/>
          <p:nvPr/>
        </p:nvSpPr>
        <p:spPr>
          <a:xfrm>
            <a:off x="6041826" y="4887777"/>
            <a:ext cx="200628" cy="462987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BC7B5-5807-234E-5B6F-F5E32B4E7440}"/>
              </a:ext>
            </a:extLst>
          </p:cNvPr>
          <p:cNvSpPr txBox="1"/>
          <p:nvPr/>
        </p:nvSpPr>
        <p:spPr>
          <a:xfrm>
            <a:off x="5151074" y="4131820"/>
            <a:ext cx="825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/>
              <a:t>context</a:t>
            </a:r>
            <a:endParaRPr kumimoji="1" lang="ko-Kore-KR" altLang="en-US" sz="1400" b="1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72C004-5064-A87F-BE9A-F17731750CA4}"/>
              </a:ext>
            </a:extLst>
          </p:cNvPr>
          <p:cNvCxnSpPr>
            <a:cxnSpLocks/>
          </p:cNvCxnSpPr>
          <p:nvPr/>
        </p:nvCxnSpPr>
        <p:spPr>
          <a:xfrm>
            <a:off x="5709684" y="4403866"/>
            <a:ext cx="332142" cy="48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931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Attention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0365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1647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관계로 구성된 데이터가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좌표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B231B56-95D4-C88F-FC6E-F840DA715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DB161A-DA8D-9F92-DD9C-31F59CE5C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6C34AA-0CC7-6F0F-13E1-D84446F1BC19}"/>
              </a:ext>
            </a:extLst>
          </p:cNvPr>
          <p:cNvSpPr/>
          <p:nvPr/>
        </p:nvSpPr>
        <p:spPr>
          <a:xfrm>
            <a:off x="6198379" y="3741782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56264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79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서울의 온도를 구하면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[1,10]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FEE176C-069B-1E68-0623-0A415EBAF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FCC41F-0DE8-18B9-7AA4-EBE4636B5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254346-E867-A834-2ED2-CC8B0B5D4B5B}"/>
              </a:ext>
            </a:extLst>
          </p:cNvPr>
          <p:cNvSpPr/>
          <p:nvPr/>
        </p:nvSpPr>
        <p:spPr>
          <a:xfrm>
            <a:off x="6198379" y="3741782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A9BF36-E435-975D-B728-81B7B65AD174}"/>
              </a:ext>
            </a:extLst>
          </p:cNvPr>
          <p:cNvSpPr/>
          <p:nvPr/>
        </p:nvSpPr>
        <p:spPr>
          <a:xfrm>
            <a:off x="4739045" y="4061440"/>
            <a:ext cx="1532546" cy="32462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773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900" y="3031098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261905" y="3429000"/>
            <a:ext cx="5158952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6AB4FF-0AAF-1687-03FA-D3E94E33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E3C068-7363-DF68-718A-B4E5E6AC99A2}"/>
              </a:ext>
            </a:extLst>
          </p:cNvPr>
          <p:cNvSpPr/>
          <p:nvPr/>
        </p:nvSpPr>
        <p:spPr>
          <a:xfrm>
            <a:off x="6791217" y="3741782"/>
            <a:ext cx="5060471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43389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875361" y="3429000"/>
            <a:ext cx="4545495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3A5AB4-2D8D-8A4C-10F8-5375BFAFD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D358A7-35E2-0E9C-3FBC-91D4D43CF549}"/>
              </a:ext>
            </a:extLst>
          </p:cNvPr>
          <p:cNvSpPr/>
          <p:nvPr/>
        </p:nvSpPr>
        <p:spPr>
          <a:xfrm>
            <a:off x="7410338" y="3741782"/>
            <a:ext cx="444135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641354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4D1A08-12FF-6176-0632-195E49469352}"/>
              </a:ext>
            </a:extLst>
          </p:cNvPr>
          <p:cNvSpPr/>
          <p:nvPr/>
        </p:nvSpPr>
        <p:spPr>
          <a:xfrm>
            <a:off x="7602212" y="3518362"/>
            <a:ext cx="3782068" cy="18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F9295E-7641-CF34-AAB3-A2DF8E2B8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4CC3E1-3356-2975-7418-CD21FD4692E3}"/>
              </a:ext>
            </a:extLst>
          </p:cNvPr>
          <p:cNvSpPr/>
          <p:nvPr/>
        </p:nvSpPr>
        <p:spPr>
          <a:xfrm>
            <a:off x="8209052" y="3741782"/>
            <a:ext cx="3642636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2564554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9E76AC-CE67-76AB-3702-4D4BAEE4C1E0}"/>
              </a:ext>
            </a:extLst>
          </p:cNvPr>
          <p:cNvSpPr/>
          <p:nvPr/>
        </p:nvSpPr>
        <p:spPr>
          <a:xfrm>
            <a:off x="8427401" y="3588065"/>
            <a:ext cx="2966023" cy="185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0AE76C-F9EE-A7C3-6B9B-9526B70DA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CA7BC6-A3C3-FE04-6417-58A3F965DC35}"/>
              </a:ext>
            </a:extLst>
          </p:cNvPr>
          <p:cNvSpPr/>
          <p:nvPr/>
        </p:nvSpPr>
        <p:spPr>
          <a:xfrm>
            <a:off x="9010436" y="3741782"/>
            <a:ext cx="2841252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7213517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87B155-04A0-2EB7-E098-EBD9DBD99DCD}"/>
              </a:ext>
            </a:extLst>
          </p:cNvPr>
          <p:cNvSpPr/>
          <p:nvPr/>
        </p:nvSpPr>
        <p:spPr>
          <a:xfrm>
            <a:off x="10058400" y="3515786"/>
            <a:ext cx="1421375" cy="189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8AA786-82A8-D5A2-6186-006936D9E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899D17-F708-EA49-421B-C99961E5EC3C}"/>
              </a:ext>
            </a:extLst>
          </p:cNvPr>
          <p:cNvSpPr/>
          <p:nvPr/>
        </p:nvSpPr>
        <p:spPr>
          <a:xfrm>
            <a:off x="10705672" y="3741782"/>
            <a:ext cx="1146016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04128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49A104-49A1-5938-FA23-02E83B550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96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47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가까움 기준으로 구한 가중치를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그리고 조회된 값을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값이라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9F3630-69D8-0A24-9063-4DE6DE4AB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420" y="3760369"/>
            <a:ext cx="6724230" cy="1513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E4B3E6-E2BC-1E67-AFBF-D9B51BDFD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1B352B-CDA7-3E0D-55D8-F391AA8C46C2}"/>
              </a:ext>
            </a:extLst>
          </p:cNvPr>
          <p:cNvSpPr/>
          <p:nvPr/>
        </p:nvSpPr>
        <p:spPr>
          <a:xfrm>
            <a:off x="8224228" y="3576291"/>
            <a:ext cx="768252" cy="190904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2653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여러개이면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행렬이된다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8C13EC-F115-9221-60A3-C0933F717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886" y="3873858"/>
            <a:ext cx="317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53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88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9431CEF-B29E-059A-1CC7-E3EF6ACA7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" y="2526943"/>
            <a:ext cx="3670300" cy="379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DCD9D2-9909-8731-7F80-11616C128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886" y="3873858"/>
            <a:ext cx="317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93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value, query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89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15AFE-DDB5-03B4-B57A-BEE1D1CA5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41" y="4586602"/>
            <a:ext cx="4911214" cy="1587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BBF02A-FE95-C42B-93F0-F5630AD1C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694" y="2599674"/>
            <a:ext cx="6724230" cy="15135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5D5A51-C68A-E46E-FAF8-DBF7B9991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141" y="2581087"/>
            <a:ext cx="7616779" cy="157806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09DA08-674A-8868-EB36-9189079A20CC}"/>
              </a:ext>
            </a:extLst>
          </p:cNvPr>
          <p:cNvSpPr/>
          <p:nvPr/>
        </p:nvSpPr>
        <p:spPr>
          <a:xfrm>
            <a:off x="9015154" y="2476176"/>
            <a:ext cx="2841252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180407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7397FD1-541D-E212-A6B2-E8535E0BC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22" y="2849651"/>
            <a:ext cx="4133308" cy="21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7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2318911-BD0D-77F3-6FCE-E45957561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568" y="2288230"/>
            <a:ext cx="3911922" cy="33212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7AA283-6715-354B-B14A-5F7BD4B1C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059" y="1825952"/>
            <a:ext cx="4681702" cy="42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8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사이의 거리를 구하고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스케일링 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softmax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결과 증폭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96E2CC-A208-58C3-8AD5-6B6F7CF34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94" y="162654"/>
            <a:ext cx="5881257" cy="6366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D1945F-7C1B-49CA-D983-B4D5CC58C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026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연산자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91D9DE2-F2F0-C369-6E57-9E371359A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100" y="1263459"/>
            <a:ext cx="2539478" cy="4770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C936E3-8326-E620-96E9-64A165FA9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06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30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실제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FC98278-133D-A656-3FF2-39E7523A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66" y="2471170"/>
            <a:ext cx="10908896" cy="2828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B0B70-760B-6E5B-81C6-1B01804975A2}"/>
              </a:ext>
            </a:extLst>
          </p:cNvPr>
          <p:cNvSpPr txBox="1"/>
          <p:nvPr/>
        </p:nvSpPr>
        <p:spPr>
          <a:xfrm>
            <a:off x="9188135" y="5944813"/>
            <a:ext cx="22060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050"/>
              <a:t>from https://wikidocs.net/162098</a:t>
            </a:r>
            <a:endParaRPr kumimoji="1" lang="ko-US" altLang="en-US" sz="1050"/>
          </a:p>
        </p:txBody>
      </p:sp>
    </p:spTree>
    <p:extLst>
      <p:ext uri="{BB962C8B-B14F-4D97-AF65-F5344CB8AC3E}">
        <p14:creationId xmlns:p14="http://schemas.microsoft.com/office/powerpoint/2010/main" val="20464985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Transformer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204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41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1452E4-F456-8CB4-BE60-970617159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394" y="2340379"/>
            <a:ext cx="6045386" cy="3508089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168" y="3520348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Key, Value</a:t>
            </a:r>
            <a:endParaRPr lang="ko-KR" altLang="en-US" sz="1200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93A3912-E65E-D690-DA62-545DC1B5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756" y="3520349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Query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30172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 = encoder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전체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query = decoder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443" y="4002424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7235796" y="3837377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4949825" y="4753812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974487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3010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multi head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2EBB-0127-BD4C-804D-C9F0B4585E9B}" type="slidenum">
              <a:rPr/>
              <a:t>99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여러개 적용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43" y="3069593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4467196" y="2904546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2181225" y="3820981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853B2C-DD36-46EB-0C7C-FA0884B21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056" y="2543322"/>
            <a:ext cx="5419356" cy="27990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7E9B4F-35AC-A6A2-B684-0DAA9F1545C2}"/>
              </a:ext>
            </a:extLst>
          </p:cNvPr>
          <p:cNvSpPr/>
          <p:nvPr/>
        </p:nvSpPr>
        <p:spPr>
          <a:xfrm>
            <a:off x="6165078" y="2455575"/>
            <a:ext cx="5857588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28B737-CE40-41AF-B0EC-782738FEDE3C}"/>
              </a:ext>
            </a:extLst>
          </p:cNvPr>
          <p:cNvSpPr/>
          <p:nvPr/>
        </p:nvSpPr>
        <p:spPr>
          <a:xfrm>
            <a:off x="5391937" y="3429000"/>
            <a:ext cx="816237" cy="173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25673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75168</TotalTime>
  <Words>2288</Words>
  <Application>Microsoft Macintosh PowerPoint</Application>
  <PresentationFormat>와이드스크린</PresentationFormat>
  <Paragraphs>594</Paragraphs>
  <Slides>109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109</vt:i4>
      </vt:variant>
    </vt:vector>
  </HeadingPairs>
  <TitlesOfParts>
    <vt:vector size="117" baseType="lpstr">
      <vt:lpstr>맑은 고딕</vt:lpstr>
      <vt:lpstr>NanumSquare</vt:lpstr>
      <vt:lpstr>NanumSquareOTF</vt:lpstr>
      <vt:lpstr>NanumSquareOTF ExtraBold</vt:lpstr>
      <vt:lpstr>NanumSquareOTF Light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함수</vt:lpstr>
      <vt:lpstr>학습</vt:lpstr>
      <vt:lpstr>학습</vt:lpstr>
      <vt:lpstr>학습</vt:lpstr>
      <vt:lpstr>학습</vt:lpstr>
      <vt:lpstr>학습</vt:lpstr>
      <vt:lpstr>PowerPoint 프레젠테이션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jeonyoonjung3023@gmail.com</dc:creator>
  <cp:keywords/>
  <dc:description/>
  <cp:lastModifiedBy>임도형</cp:lastModifiedBy>
  <cp:revision>379</cp:revision>
  <cp:lastPrinted>2020-11-27T02:41:55Z</cp:lastPrinted>
  <dcterms:created xsi:type="dcterms:W3CDTF">2020-11-25T04:57:23Z</dcterms:created>
  <dcterms:modified xsi:type="dcterms:W3CDTF">2023-05-15T09:21:06Z</dcterms:modified>
  <cp:category/>
</cp:coreProperties>
</file>